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19" r:id="rId3"/>
    <p:sldId id="320" r:id="rId4"/>
    <p:sldId id="318" r:id="rId5"/>
    <p:sldId id="316" r:id="rId6"/>
    <p:sldId id="321" r:id="rId7"/>
    <p:sldId id="309" r:id="rId8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83" autoAdjust="0"/>
  </p:normalViewPr>
  <p:slideViewPr>
    <p:cSldViewPr>
      <p:cViewPr varScale="1">
        <p:scale>
          <a:sx n="81" d="100"/>
          <a:sy n="81" d="100"/>
        </p:scale>
        <p:origin x="509" y="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B305D-96BA-49FC-B88A-931840EE3AF5}" type="datetimeFigureOut">
              <a:rPr lang="en-US" smtClean="0"/>
              <a:pPr/>
              <a:t>6/4/2018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ADDE7-21CC-4545-BCF4-7D685C06DA2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0107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76633-38E6-4505-9768-AA978BDCD2E0}" type="datetimeFigureOut">
              <a:rPr lang="en-US" smtClean="0"/>
              <a:pPr/>
              <a:t>6/4/2018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1A4CF-CF99-4B9B-9FD0-31AD8A6D88E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347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1A4CF-CF99-4B9B-9FD0-31AD8A6D88E6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273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E94-D09D-4F24-83D4-84E3906AF14B}" type="datetime1">
              <a:rPr lang="en-US" smtClean="0"/>
              <a:t>6/4/2018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8D7E-BABF-4AA8-96F7-12F468EE75AE}" type="datetime1">
              <a:rPr lang="en-US" smtClean="0"/>
              <a:t>6/4/2018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E4F0-95EF-4D96-BE44-58A40E55D0D1}" type="datetime1">
              <a:rPr lang="en-US" smtClean="0"/>
              <a:t>6/4/2018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9A77-39A9-4BA3-9B99-BF0EEAD18CC8}" type="datetime1">
              <a:rPr lang="en-US" smtClean="0"/>
              <a:t>6/4/2018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6D57-3B72-497A-8B0D-AC90CB59A01C}" type="datetime1">
              <a:rPr lang="en-US" smtClean="0"/>
              <a:t>6/4/2018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5E9-50F5-4FE5-8CB1-200B050111E6}" type="datetime1">
              <a:rPr lang="en-US" smtClean="0"/>
              <a:t>6/4/2018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6998-F699-4562-B676-A84A0B7914FA}" type="datetime1">
              <a:rPr lang="en-US" smtClean="0"/>
              <a:t>6/4/2018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0642-1188-4E95-A72C-2E3E3AA87DBC}" type="datetime1">
              <a:rPr lang="en-US" smtClean="0"/>
              <a:t>6/4/2018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EAB3-E4B2-4A85-BAA9-DE1328E8E305}" type="datetime1">
              <a:rPr lang="en-US" smtClean="0"/>
              <a:t>6/4/2018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D582-2D1A-45E0-AAAD-89D1FED582C5}" type="datetime1">
              <a:rPr lang="en-US" smtClean="0"/>
              <a:t>6/4/2018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761F-3BC1-44C2-8F34-843B59C20D96}" type="datetime1">
              <a:rPr lang="en-US" smtClean="0"/>
              <a:t>6/4/2018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8AF3-E652-4FF2-A77A-FD3020A17FCA}" type="datetime1">
              <a:rPr lang="en-US" smtClean="0"/>
              <a:t>6/4/2018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38158" y="3500438"/>
            <a:ext cx="8420100" cy="1500198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Impact" pitchFamily="34" charset="0"/>
              </a:rPr>
              <a:t>Database</a:t>
            </a:r>
            <a:r>
              <a:rPr lang="en-US" sz="4800" dirty="0">
                <a:latin typeface="Impact" pitchFamily="34" charset="0"/>
              </a:rPr>
              <a:t/>
            </a:r>
            <a:br>
              <a:rPr lang="en-US" sz="4800" dirty="0">
                <a:latin typeface="Impact" pitchFamily="34" charset="0"/>
              </a:rPr>
            </a:br>
            <a:r>
              <a:rPr lang="en-US" sz="3200" dirty="0">
                <a:latin typeface="Impact" pitchFamily="34" charset="0"/>
              </a:rPr>
              <a:t>TREASURY GUIDELINE WORKSHOP</a:t>
            </a:r>
            <a:br>
              <a:rPr lang="en-US" sz="3200" dirty="0">
                <a:latin typeface="Impact" pitchFamily="34" charset="0"/>
              </a:rPr>
            </a:br>
            <a:r>
              <a:rPr lang="en-US" sz="3200" dirty="0" smtClean="0">
                <a:latin typeface="Impact" pitchFamily="34" charset="0"/>
              </a:rPr>
              <a:t>JUNE </a:t>
            </a:r>
            <a:r>
              <a:rPr lang="en-US" sz="3200" dirty="0" smtClean="0">
                <a:latin typeface="Impact" pitchFamily="34" charset="0"/>
              </a:rPr>
              <a:t>2018</a:t>
            </a:r>
            <a:endParaRPr lang="en-US" sz="1600" dirty="0">
              <a:latin typeface="Impac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1</a:t>
            </a:fld>
            <a:endParaRPr lang="en-Z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1314958"/>
            <a:ext cx="9705528" cy="5337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476" y="116632"/>
            <a:ext cx="7826524" cy="1143000"/>
          </a:xfrm>
        </p:spPr>
        <p:txBody>
          <a:bodyPr/>
          <a:lstStyle/>
          <a:p>
            <a:r>
              <a:rPr lang="en-ZA" dirty="0" smtClean="0"/>
              <a:t>Source of information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71308" y="6356351"/>
            <a:ext cx="2311400" cy="365125"/>
          </a:xfrm>
        </p:spPr>
        <p:txBody>
          <a:bodyPr/>
          <a:lstStyle/>
          <a:p>
            <a:fld id="{4D187D38-A82F-4F78-AD78-F61FA98413B7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3008784" y="3140968"/>
            <a:ext cx="1728192" cy="309634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gular Pentagon 8"/>
          <p:cNvSpPr/>
          <p:nvPr/>
        </p:nvSpPr>
        <p:spPr>
          <a:xfrm>
            <a:off x="3224808" y="2348880"/>
            <a:ext cx="1080120" cy="792088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Audited AFS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6976" y="3140968"/>
            <a:ext cx="1728192" cy="309634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gular Pentagon 11"/>
          <p:cNvSpPr/>
          <p:nvPr/>
        </p:nvSpPr>
        <p:spPr>
          <a:xfrm>
            <a:off x="5025008" y="2348880"/>
            <a:ext cx="1224136" cy="792088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2</a:t>
            </a:r>
            <a:endParaRPr lang="en-ZA" dirty="0" smtClean="0">
              <a:solidFill>
                <a:schemeClr val="tx1"/>
              </a:solidFill>
            </a:endParaRPr>
          </a:p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Unaudited AFS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9568" y="3140968"/>
            <a:ext cx="2587887" cy="309634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gular Pentagon 13"/>
          <p:cNvSpPr/>
          <p:nvPr/>
        </p:nvSpPr>
        <p:spPr>
          <a:xfrm>
            <a:off x="7391811" y="2318006"/>
            <a:ext cx="1224136" cy="792088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2018/19 EPRE</a:t>
            </a:r>
            <a:endParaRPr lang="en-ZA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71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40" y="1302621"/>
            <a:ext cx="9633520" cy="54188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2144688" y="2996952"/>
            <a:ext cx="792088" cy="324036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gular Pentagon 6"/>
          <p:cNvSpPr/>
          <p:nvPr/>
        </p:nvSpPr>
        <p:spPr>
          <a:xfrm>
            <a:off x="1856656" y="1924245"/>
            <a:ext cx="1512168" cy="1042752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en-ZA" sz="1200" dirty="0" smtClean="0">
                <a:solidFill>
                  <a:schemeClr val="tx1"/>
                </a:solidFill>
              </a:rPr>
              <a:t>Indicative Baselines</a:t>
            </a:r>
            <a:endParaRPr lang="en-ZA" sz="1600" dirty="0" smtClean="0">
              <a:solidFill>
                <a:schemeClr val="tx1"/>
              </a:solidFill>
            </a:endParaRPr>
          </a:p>
          <a:p>
            <a:pPr algn="ctr"/>
            <a:r>
              <a:rPr lang="en-ZA" sz="1000" smtClean="0">
                <a:solidFill>
                  <a:schemeClr val="tx1"/>
                </a:solidFill>
              </a:rPr>
              <a:t>2018/19 </a:t>
            </a:r>
            <a:r>
              <a:rPr lang="en-ZA" sz="1000" dirty="0" smtClean="0">
                <a:solidFill>
                  <a:schemeClr val="tx1"/>
                </a:solidFill>
              </a:rPr>
              <a:t>EPRE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0620" y="2852936"/>
            <a:ext cx="870892" cy="340026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gular Pentagon 11"/>
          <p:cNvSpPr/>
          <p:nvPr/>
        </p:nvSpPr>
        <p:spPr>
          <a:xfrm>
            <a:off x="8359580" y="1758609"/>
            <a:ext cx="1512168" cy="1042752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en-ZA" sz="1200" dirty="0" smtClean="0">
                <a:solidFill>
                  <a:schemeClr val="tx1"/>
                </a:solidFill>
              </a:rPr>
              <a:t>Planning baseline</a:t>
            </a:r>
            <a:endParaRPr lang="en-ZA" sz="1600" dirty="0" smtClean="0">
              <a:solidFill>
                <a:schemeClr val="tx1"/>
              </a:solidFill>
            </a:endParaRPr>
          </a:p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TG Estimates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79476" y="116632"/>
            <a:ext cx="7826524" cy="1143000"/>
          </a:xfrm>
        </p:spPr>
        <p:txBody>
          <a:bodyPr/>
          <a:lstStyle/>
          <a:p>
            <a:r>
              <a:rPr lang="en-ZA" dirty="0" smtClean="0"/>
              <a:t>Source of information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716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768" y="34567"/>
            <a:ext cx="6786857" cy="1143000"/>
          </a:xfrm>
        </p:spPr>
        <p:txBody>
          <a:bodyPr/>
          <a:lstStyle/>
          <a:p>
            <a:r>
              <a:rPr lang="en-ZA" dirty="0" smtClean="0"/>
              <a:t>Updating the Database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177567"/>
            <a:ext cx="9379145" cy="527576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88904" y="3692400"/>
            <a:ext cx="115212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050" dirty="0" smtClean="0"/>
              <a:t>Reprioritisations</a:t>
            </a:r>
          </a:p>
          <a:p>
            <a:pPr algn="ctr"/>
            <a:endParaRPr lang="en-ZA" sz="1050" dirty="0"/>
          </a:p>
        </p:txBody>
      </p:sp>
      <p:sp>
        <p:nvSpPr>
          <p:cNvPr id="9" name="Rounded Rectangle 8"/>
          <p:cNvSpPr/>
          <p:nvPr/>
        </p:nvSpPr>
        <p:spPr>
          <a:xfrm>
            <a:off x="7030864" y="3689140"/>
            <a:ext cx="1224136" cy="3321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050" dirty="0" smtClean="0"/>
              <a:t>Baseline changes</a:t>
            </a:r>
          </a:p>
          <a:p>
            <a:pPr algn="ctr"/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4133106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784" y="116632"/>
            <a:ext cx="6840760" cy="1143000"/>
          </a:xfrm>
        </p:spPr>
        <p:txBody>
          <a:bodyPr/>
          <a:lstStyle/>
          <a:p>
            <a:r>
              <a:rPr lang="en-ZA" dirty="0" smtClean="0"/>
              <a:t>Summary of data sources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071914"/>
              </p:ext>
            </p:extLst>
          </p:nvPr>
        </p:nvGraphicFramePr>
        <p:xfrm>
          <a:off x="1280592" y="1484782"/>
          <a:ext cx="7488832" cy="396044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725429"/>
                <a:gridCol w="3763403"/>
              </a:tblGrid>
              <a:tr h="43098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FINANCIAL YEAR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DATA SOURCE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562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</a:rPr>
                        <a:t>2015/16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>
                          <a:effectLst/>
                        </a:rPr>
                        <a:t>2015/16 Audited AFS/Annual Report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98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>
                          <a:effectLst/>
                        </a:rPr>
                        <a:t>2016/17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</a:rPr>
                        <a:t>2016/17 Audited AFS/Annual Report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92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>
                          <a:effectLst/>
                        </a:rPr>
                        <a:t>2017/18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</a:rPr>
                        <a:t>2017/18 Unaudited AFS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98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>
                          <a:effectLst/>
                        </a:rPr>
                        <a:t>2018/19 Budget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>
                          <a:effectLst/>
                        </a:rPr>
                        <a:t>2018/19 EPRE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98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>
                          <a:effectLst/>
                        </a:rPr>
                        <a:t>2018/19 Revised Estimate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>
                          <a:effectLst/>
                        </a:rPr>
                        <a:t>2018/19 June IYM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98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>
                          <a:effectLst/>
                        </a:rPr>
                        <a:t>2019/20 Baseline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>
                          <a:effectLst/>
                        </a:rPr>
                        <a:t>2019/20 column in 2018/19 EPRE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98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>
                          <a:effectLst/>
                        </a:rPr>
                        <a:t>2020/21 Baseline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>
                          <a:effectLst/>
                        </a:rPr>
                        <a:t>2020/21 column in 2018/19 EPRE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98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>
                          <a:effectLst/>
                        </a:rPr>
                        <a:t>2021/22 Baseline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</a:rPr>
                        <a:t>As per formula in the Treasury Guidelines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2434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144" y="44624"/>
            <a:ext cx="8915400" cy="1143000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260648"/>
            <a:ext cx="3822948" cy="13430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977432" y="2060848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Capturing of numbers with decimals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Attempting to correct formulas (may lead in depts. recapturing)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b="1" dirty="0"/>
              <a:t>Note that if tables </a:t>
            </a:r>
            <a:r>
              <a:rPr lang="en-ZA" sz="2400" b="1" dirty="0" smtClean="0"/>
              <a:t>with decimals </a:t>
            </a:r>
            <a:r>
              <a:rPr lang="en-ZA" sz="2400" b="1" dirty="0"/>
              <a:t>will be returned for correction</a:t>
            </a:r>
            <a:endParaRPr lang="en-ZA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7" y="1988840"/>
            <a:ext cx="1472746" cy="18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4061143"/>
            <a:ext cx="1704952" cy="18161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7128" y="423560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Make sure the financial year for the database is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Capturing in the yellow shaded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Copy and paste value (formulas in the yellow-shaded section)</a:t>
            </a:r>
          </a:p>
        </p:txBody>
      </p:sp>
    </p:spTree>
    <p:extLst>
      <p:ext uri="{BB962C8B-B14F-4D97-AF65-F5344CB8AC3E}">
        <p14:creationId xmlns:p14="http://schemas.microsoft.com/office/powerpoint/2010/main" val="13780811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40" y="142852"/>
            <a:ext cx="5786478" cy="7143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85926"/>
            <a:ext cx="8915400" cy="434023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Working together we can do more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1443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F276BC94CD446B8E96DCD1B152BAF" ma:contentTypeVersion="1" ma:contentTypeDescription="Create a new document." ma:contentTypeScope="" ma:versionID="91fbb4a8bb66bf3ef74b5574e6573b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851DFD3-F449-4E6F-B868-B4041E2BD2DD}"/>
</file>

<file path=customXml/itemProps2.xml><?xml version="1.0" encoding="utf-8"?>
<ds:datastoreItem xmlns:ds="http://schemas.openxmlformats.org/officeDocument/2006/customXml" ds:itemID="{D0B11876-45F8-4083-8AF4-C97147CB969A}"/>
</file>

<file path=customXml/itemProps3.xml><?xml version="1.0" encoding="utf-8"?>
<ds:datastoreItem xmlns:ds="http://schemas.openxmlformats.org/officeDocument/2006/customXml" ds:itemID="{525241EC-C886-446A-A407-5A71E7310481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4170</TotalTime>
  <Words>157</Words>
  <Application>Microsoft Office PowerPoint</Application>
  <PresentationFormat>A4 Paper (210x297 mm)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Impact</vt:lpstr>
      <vt:lpstr>Times New Roman</vt:lpstr>
      <vt:lpstr>Office Theme</vt:lpstr>
      <vt:lpstr>Database TREASURY GUIDELINE WORKSHOP JUNE 2018</vt:lpstr>
      <vt:lpstr>Source of information</vt:lpstr>
      <vt:lpstr>Source of information</vt:lpstr>
      <vt:lpstr>Updating the Database</vt:lpstr>
      <vt:lpstr>Summary of data sources</vt:lpstr>
      <vt:lpstr>PowerPoint Presentation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EDDIE MUSASIWA</cp:lastModifiedBy>
  <cp:revision>257</cp:revision>
  <cp:lastPrinted>2014-06-24T06:10:38Z</cp:lastPrinted>
  <dcterms:created xsi:type="dcterms:W3CDTF">2011-04-27T11:06:47Z</dcterms:created>
  <dcterms:modified xsi:type="dcterms:W3CDTF">2018-06-05T09:44:20Z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0x010100ECEF276BC94CD446B8E96DCD1B152BAF</vt:lpwstr>
  </property>
</Properties>
</file>